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340" r:id="rId3"/>
    <p:sldId id="341" r:id="rId4"/>
    <p:sldId id="344" r:id="rId5"/>
    <p:sldId id="350" r:id="rId6"/>
    <p:sldId id="347" r:id="rId7"/>
    <p:sldId id="348" r:id="rId8"/>
    <p:sldId id="349" r:id="rId9"/>
    <p:sldId id="345" r:id="rId10"/>
    <p:sldId id="346" r:id="rId11"/>
  </p:sldIdLst>
  <p:sldSz cx="9144000" cy="5143500" type="screen16x9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425"/>
    <a:srgbClr val="D4AC63"/>
    <a:srgbClr val="F4F4F4"/>
    <a:srgbClr val="39393B"/>
    <a:srgbClr val="5C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AFAB-9E11-4627-ACE8-1B293F3FD9C6}">
  <a:tblStyle styleId="{046BAFAB-9E11-4627-ACE8-1B293F3FD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88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6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8600f0e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8600f0e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56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85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8f61dc870_0_7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8f61dc870_0_7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63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90388"/>
            <a:ext cx="6576000" cy="12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2216850" y="3100613"/>
            <a:ext cx="4710300" cy="2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85" name="Google Shape;85;p11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1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1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11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56" name="Google Shape;256;p2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75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62375"/>
            <a:ext cx="4548000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5659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GESTÃO DE HORÁRIOS</a:t>
            </a:r>
            <a:endParaRPr sz="54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490150" y="3629544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100" dirty="0"/>
              <a:t>Adriano Machado /Francisco da Ana</a:t>
            </a:r>
            <a:r>
              <a:rPr lang="pt-PT" sz="1100" dirty="0"/>
              <a:t> /</a:t>
            </a:r>
            <a:r>
              <a:rPr lang="pt-PT" sz="1100" dirty="0">
                <a:sym typeface="Barlow Semi Condensed"/>
              </a:rPr>
              <a:t>José Pedro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68506"/>
              </p:ext>
            </p:extLst>
          </p:nvPr>
        </p:nvGraphicFramePr>
        <p:xfrm>
          <a:off x="30480" y="1143285"/>
          <a:ext cx="2415540" cy="145646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9817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694469">
                <a:tc>
                  <a:txBody>
                    <a:bodyPr/>
                    <a:lstStyle/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getStudent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getDesiredClass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dirty="0"/>
                        <a:t>print(): </a:t>
                      </a:r>
                      <a:r>
                        <a:rPr lang="pt-PT" sz="1200" dirty="0" err="1"/>
                        <a:t>void</a:t>
                      </a:r>
                      <a:endParaRPr lang="pt-PT" sz="12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BBEF61F-E80A-F143-0918-07CD1788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12946"/>
              </p:ext>
            </p:extLst>
          </p:nvPr>
        </p:nvGraphicFramePr>
        <p:xfrm>
          <a:off x="2644140" y="1143285"/>
          <a:ext cx="2682240" cy="323088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822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9817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/>
                        <a:t>students: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694469">
                <a:tc>
                  <a:txBody>
                    <a:bodyPr/>
                    <a:lstStyle/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printHeader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  <a:r>
                        <a:rPr lang="pt-PT" sz="1200" dirty="0"/>
                        <a:t>:</a:t>
                      </a:r>
                    </a:p>
                    <a:p>
                      <a:r>
                        <a:rPr lang="pt-PT" sz="1200" dirty="0" err="1"/>
                        <a:t>printSlots</a:t>
                      </a:r>
                      <a:r>
                        <a:rPr lang="pt-PT" sz="1200" dirty="0"/>
                        <a:t>():</a:t>
                      </a:r>
                    </a:p>
                    <a:p>
                      <a:r>
                        <a:rPr lang="en-US" sz="1200" dirty="0" err="1"/>
                        <a:t>printStudents</a:t>
                      </a:r>
                      <a:r>
                        <a:rPr lang="en-US" sz="1200" dirty="0"/>
                        <a:t>(string </a:t>
                      </a:r>
                      <a:r>
                        <a:rPr lang="en-US" sz="1200" dirty="0" err="1"/>
                        <a:t>sortType</a:t>
                      </a:r>
                      <a:r>
                        <a:rPr lang="en-US" sz="1200" dirty="0"/>
                        <a:t>)</a:t>
                      </a:r>
                    </a:p>
                    <a:p>
                      <a:r>
                        <a:rPr lang="en-US" sz="1200" dirty="0"/>
                        <a:t>print():</a:t>
                      </a:r>
                    </a:p>
                    <a:p>
                      <a:r>
                        <a:rPr lang="en-US" sz="1200" dirty="0" err="1"/>
                        <a:t>getUcClass</a:t>
                      </a:r>
                      <a:r>
                        <a:rPr lang="en-US" sz="1200" dirty="0"/>
                        <a:t>(): </a:t>
                      </a:r>
                      <a:r>
                        <a:rPr lang="en-US" sz="1200" dirty="0" err="1"/>
                        <a:t>UcClass</a:t>
                      </a:r>
                      <a:endParaRPr lang="en-US" sz="1200" dirty="0"/>
                    </a:p>
                    <a:p>
                      <a:r>
                        <a:rPr lang="en-US" sz="1200" dirty="0" err="1"/>
                        <a:t>getStudents</a:t>
                      </a:r>
                      <a:r>
                        <a:rPr lang="en-US" sz="1200" dirty="0"/>
                        <a:t>(): set&lt;Students&gt;</a:t>
                      </a:r>
                    </a:p>
                    <a:p>
                      <a:r>
                        <a:rPr lang="en-US" sz="1200" dirty="0" err="1"/>
                        <a:t>addSlot</a:t>
                      </a:r>
                      <a:r>
                        <a:rPr lang="en-US" sz="1200" dirty="0"/>
                        <a:t>(Slot &amp;slot): </a:t>
                      </a:r>
                    </a:p>
                    <a:p>
                      <a:r>
                        <a:rPr lang="en-US" sz="1200" dirty="0" err="1"/>
                        <a:t>getSlots</a:t>
                      </a:r>
                      <a:r>
                        <a:rPr lang="en-US" sz="1200" dirty="0"/>
                        <a:t>(): vector&lt;Slot&gt;</a:t>
                      </a:r>
                    </a:p>
                    <a:p>
                      <a:r>
                        <a:rPr lang="en-US" sz="1200" dirty="0" err="1"/>
                        <a:t>getNumStudents</a:t>
                      </a:r>
                      <a:r>
                        <a:rPr lang="en-US" sz="1200" dirty="0"/>
                        <a:t>(): int</a:t>
                      </a:r>
                    </a:p>
                    <a:p>
                      <a:r>
                        <a:rPr lang="en-US" sz="1200" dirty="0" err="1"/>
                        <a:t>addStudent</a:t>
                      </a:r>
                      <a:r>
                        <a:rPr lang="en-US" sz="1200" dirty="0"/>
                        <a:t>(Student): </a:t>
                      </a:r>
                    </a:p>
                    <a:p>
                      <a:r>
                        <a:rPr lang="en-US" sz="1200" dirty="0" err="1"/>
                        <a:t>removeStudent</a:t>
                      </a:r>
                      <a:r>
                        <a:rPr lang="en-US" sz="1200" dirty="0"/>
                        <a:t>(Student):</a:t>
                      </a:r>
                    </a:p>
                    <a:p>
                      <a:r>
                        <a:rPr lang="en-US" sz="1200" dirty="0" err="1"/>
                        <a:t>sameUC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ClassSchedule</a:t>
                      </a:r>
                      <a:r>
                        <a:rPr lang="en-US" sz="1200" dirty="0"/>
                        <a:t> other): bool </a:t>
                      </a:r>
                      <a:endParaRPr lang="pt-PT" sz="12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E443869-32B1-18B1-EBE4-4D070792A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648712"/>
              </p:ext>
            </p:extLst>
          </p:nvPr>
        </p:nvGraphicFramePr>
        <p:xfrm>
          <a:off x="5524500" y="1143570"/>
          <a:ext cx="3558540" cy="414528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35585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9817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dirty="0"/>
                        <a:t>students: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schedules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ClassSchedule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queue</a:t>
                      </a:r>
                      <a:r>
                        <a:rPr lang="pt-PT" sz="1200" dirty="0"/>
                        <a:t> 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rejectedRequests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694469">
                <a:tc>
                  <a:txBody>
                    <a:bodyPr/>
                    <a:lstStyle/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readFiles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createSchedules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setSchedules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createStudents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binarySearchSchedules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unsigned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long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requestHasCollision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Request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bool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classesCollide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c1,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c2):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bool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printStudentSchedule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studentId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printClassSchedule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classCode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printUcStudents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addRequest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Student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student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printUcSchedule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findStudent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studentId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Student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findSchedule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ClassSchedule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endParaRPr lang="pt-PT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endParaRPr lang="pt-PT" sz="12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247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DESCRIÇÃO DO PROBLEMA</a:t>
            </a:r>
            <a:endParaRPr sz="3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1"/>
          </p:nvPr>
        </p:nvSpPr>
        <p:spPr>
          <a:xfrm>
            <a:off x="2241750" y="2400238"/>
            <a:ext cx="5220700" cy="1968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Este projeto tem como objetivo o desenvolvimento de um sistema capaz de ajudar na gestão de horários (alteração, visualização).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este efeito, deve-se escolher as estruturas de dados mais apropriadas e eficientes.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body" idx="1"/>
          </p:nvPr>
        </p:nvSpPr>
        <p:spPr>
          <a:xfrm>
            <a:off x="996700" y="1231900"/>
            <a:ext cx="4304100" cy="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BST</a:t>
            </a:r>
            <a:endParaRPr b="1" dirty="0"/>
          </a:p>
        </p:txBody>
      </p:sp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2" name="Google Shape;421;p45">
            <a:extLst>
              <a:ext uri="{FF2B5EF4-FFF2-40B4-BE49-F238E27FC236}">
                <a16:creationId xmlns:a16="http://schemas.microsoft.com/office/drawing/2014/main" id="{D6ED24D8-40B7-DB88-E949-56F794898A2C}"/>
              </a:ext>
            </a:extLst>
          </p:cNvPr>
          <p:cNvSpPr txBox="1">
            <a:spLocks/>
          </p:cNvSpPr>
          <p:nvPr/>
        </p:nvSpPr>
        <p:spPr>
          <a:xfrm>
            <a:off x="1435250" y="1625500"/>
            <a:ext cx="4013979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No armazenamento dos estudantes usamos uma BST.</a:t>
            </a:r>
          </a:p>
        </p:txBody>
      </p:sp>
      <p:graphicFrame>
        <p:nvGraphicFramePr>
          <p:cNvPr id="3" name="Google Shape;383;p43">
            <a:extLst>
              <a:ext uri="{FF2B5EF4-FFF2-40B4-BE49-F238E27FC236}">
                <a16:creationId xmlns:a16="http://schemas.microsoft.com/office/drawing/2014/main" id="{AF71C686-3FB1-F50B-CA88-1AC87401B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02788"/>
              </p:ext>
            </p:extLst>
          </p:nvPr>
        </p:nvGraphicFramePr>
        <p:xfrm>
          <a:off x="5761922" y="129233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Insert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Erase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(valor)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1129AC12-A52F-9D4A-AA42-A501903EC40F}"/>
              </a:ext>
            </a:extLst>
          </p:cNvPr>
          <p:cNvSpPr txBox="1">
            <a:spLocks/>
          </p:cNvSpPr>
          <p:nvPr/>
        </p:nvSpPr>
        <p:spPr>
          <a:xfrm>
            <a:off x="996700" y="2822807"/>
            <a:ext cx="430410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>
              <a:spcBef>
                <a:spcPts val="1000"/>
              </a:spcBef>
            </a:pPr>
            <a:r>
              <a:rPr lang="pt-PT" b="1" dirty="0" err="1"/>
              <a:t>Queue</a:t>
            </a:r>
            <a:endParaRPr lang="pt-PT" b="1" dirty="0"/>
          </a:p>
        </p:txBody>
      </p:sp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68B73C55-4E49-8063-9FBA-C8BEC1BA6A43}"/>
              </a:ext>
            </a:extLst>
          </p:cNvPr>
          <p:cNvSpPr txBox="1">
            <a:spLocks/>
          </p:cNvSpPr>
          <p:nvPr/>
        </p:nvSpPr>
        <p:spPr>
          <a:xfrm>
            <a:off x="1435250" y="3057822"/>
            <a:ext cx="4013979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Para o armazenamento de pedidos de trocas de turmas usamos uma </a:t>
            </a:r>
            <a:r>
              <a:rPr lang="pt-PT" sz="1200" dirty="0" err="1"/>
              <a:t>Queue</a:t>
            </a:r>
            <a:r>
              <a:rPr lang="pt-PT" sz="1200" dirty="0"/>
              <a:t>.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7312DFA7-CB46-1BB1-8DDB-815A085A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4550940"/>
              </p:ext>
            </p:extLst>
          </p:nvPr>
        </p:nvGraphicFramePr>
        <p:xfrm>
          <a:off x="5761922" y="3057822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Pop()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Front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8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body" idx="1"/>
          </p:nvPr>
        </p:nvSpPr>
        <p:spPr>
          <a:xfrm>
            <a:off x="996700" y="1231900"/>
            <a:ext cx="4304100" cy="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Vector</a:t>
            </a:r>
            <a:endParaRPr b="1" dirty="0"/>
          </a:p>
        </p:txBody>
      </p:sp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2" name="Google Shape;421;p45">
            <a:extLst>
              <a:ext uri="{FF2B5EF4-FFF2-40B4-BE49-F238E27FC236}">
                <a16:creationId xmlns:a16="http://schemas.microsoft.com/office/drawing/2014/main" id="{D6ED24D8-40B7-DB88-E949-56F794898A2C}"/>
              </a:ext>
            </a:extLst>
          </p:cNvPr>
          <p:cNvSpPr txBox="1">
            <a:spLocks/>
          </p:cNvSpPr>
          <p:nvPr/>
        </p:nvSpPr>
        <p:spPr>
          <a:xfrm>
            <a:off x="1435250" y="1625500"/>
            <a:ext cx="4013979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usada, por exemplo, no armazenamento de horários ou de aulas de um determinado estudante.</a:t>
            </a:r>
          </a:p>
        </p:txBody>
      </p:sp>
      <p:graphicFrame>
        <p:nvGraphicFramePr>
          <p:cNvPr id="3" name="Google Shape;383;p43">
            <a:extLst>
              <a:ext uri="{FF2B5EF4-FFF2-40B4-BE49-F238E27FC236}">
                <a16:creationId xmlns:a16="http://schemas.microsoft.com/office/drawing/2014/main" id="{AF71C686-3FB1-F50B-CA88-1AC87401B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557221"/>
              </p:ext>
            </p:extLst>
          </p:nvPr>
        </p:nvGraphicFramePr>
        <p:xfrm>
          <a:off x="5761922" y="129233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Push_back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Google Shape;421;p45">
            <a:extLst>
              <a:ext uri="{FF2B5EF4-FFF2-40B4-BE49-F238E27FC236}">
                <a16:creationId xmlns:a16="http://schemas.microsoft.com/office/drawing/2014/main" id="{7C99CC67-624A-46DC-1B7D-EC58B79702B6}"/>
              </a:ext>
            </a:extLst>
          </p:cNvPr>
          <p:cNvSpPr txBox="1">
            <a:spLocks/>
          </p:cNvSpPr>
          <p:nvPr/>
        </p:nvSpPr>
        <p:spPr>
          <a:xfrm>
            <a:off x="1435250" y="2892963"/>
            <a:ext cx="6264880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Implementamos um método, </a:t>
            </a:r>
            <a:r>
              <a:rPr lang="pt-PT" sz="1200" dirty="0" err="1">
                <a:solidFill>
                  <a:srgbClr val="876425"/>
                </a:solidFill>
              </a:rPr>
              <a:t>binarySearchSchedules</a:t>
            </a:r>
            <a:r>
              <a:rPr lang="pt-PT" sz="1200" dirty="0">
                <a:solidFill>
                  <a:srgbClr val="D4AC63"/>
                </a:solidFill>
              </a:rPr>
              <a:t> </a:t>
            </a:r>
            <a:r>
              <a:rPr lang="pt-PT" sz="1200" dirty="0"/>
              <a:t>que aplica pesquisa binária no vetor de horários e retorna o índice no horário da </a:t>
            </a:r>
            <a:r>
              <a:rPr lang="pt-PT" sz="1200" dirty="0" err="1"/>
              <a:t>UcClass</a:t>
            </a:r>
            <a:r>
              <a:rPr lang="pt-PT" sz="1200" dirty="0"/>
              <a:t> pretendida. Este método apresenta complexidade temporal O(</a:t>
            </a:r>
            <a:r>
              <a:rPr lang="pt-PT" sz="1200" dirty="0" err="1"/>
              <a:t>logN</a:t>
            </a:r>
            <a:r>
              <a:rPr lang="pt-PT" sz="1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2451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867900" y="63569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892326"/>
              </p:ext>
            </p:extLst>
          </p:nvPr>
        </p:nvGraphicFramePr>
        <p:xfrm>
          <a:off x="163829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40072"/>
              </p:ext>
            </p:extLst>
          </p:nvPr>
        </p:nvGraphicFramePr>
        <p:xfrm>
          <a:off x="6319303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25835"/>
              </p:ext>
            </p:extLst>
          </p:nvPr>
        </p:nvGraphicFramePr>
        <p:xfrm>
          <a:off x="3241566" y="1701113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31AA75-CC5C-3FC1-A83B-52DA78C6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07671"/>
              </p:ext>
            </p:extLst>
          </p:nvPr>
        </p:nvGraphicFramePr>
        <p:xfrm>
          <a:off x="163829" y="3306890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9DDCBD-8A19-5C5A-06F2-7333CE34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22795"/>
              </p:ext>
            </p:extLst>
          </p:nvPr>
        </p:nvGraphicFramePr>
        <p:xfrm>
          <a:off x="3241566" y="3306889"/>
          <a:ext cx="2660867" cy="112775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6">
                <a:tc>
                  <a:txBody>
                    <a:bodyPr/>
                    <a:lstStyle/>
                    <a:p>
                      <a:r>
                        <a:rPr lang="pt-PT" sz="1200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/>
                        <a:t>students: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58270D-5636-5696-A1AF-271891D7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32748"/>
              </p:ext>
            </p:extLst>
          </p:nvPr>
        </p:nvGraphicFramePr>
        <p:xfrm>
          <a:off x="6319302" y="3306888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dirty="0"/>
                        <a:t>students: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schedules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ClassSchedule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queue</a:t>
                      </a:r>
                      <a:r>
                        <a:rPr lang="pt-PT" sz="1200" dirty="0"/>
                        <a:t> 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dirty="0" err="1"/>
                        <a:t>rejectedRequests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46;p48">
            <a:extLst>
              <a:ext uri="{FF2B5EF4-FFF2-40B4-BE49-F238E27FC236}">
                <a16:creationId xmlns:a16="http://schemas.microsoft.com/office/drawing/2014/main" id="{6BE4E672-47E7-36E0-48A3-52C2B2EE0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120" y="47567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Funcionalidades implementadas</a:t>
            </a:r>
            <a:endParaRPr sz="3600" dirty="0"/>
          </a:p>
        </p:txBody>
      </p:sp>
      <p:sp>
        <p:nvSpPr>
          <p:cNvPr id="8" name="Google Shape;766;p65">
            <a:extLst>
              <a:ext uri="{FF2B5EF4-FFF2-40B4-BE49-F238E27FC236}">
                <a16:creationId xmlns:a16="http://schemas.microsoft.com/office/drawing/2014/main" id="{1F7756FB-112A-B2F1-636F-65C44A4BF2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036025"/>
            <a:ext cx="7547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73A3C"/>
                </a:solidFill>
                <a:effectLst/>
                <a:latin typeface="-apple-system"/>
              </a:rPr>
              <a:t>Lista de funcionalidades implementadas, </a:t>
            </a:r>
            <a:r>
              <a:rPr lang="pt-PT" dirty="0"/>
              <a:t>incluindo listagem, pesquisa e outras (1 a 3 slides com indicação para cada uma de: OK/Completa, Parcial)</a:t>
            </a:r>
          </a:p>
        </p:txBody>
      </p:sp>
    </p:spTree>
    <p:extLst>
      <p:ext uri="{BB962C8B-B14F-4D97-AF65-F5344CB8AC3E}">
        <p14:creationId xmlns:p14="http://schemas.microsoft.com/office/powerpoint/2010/main" val="107227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know what helps you make your point clear? Lists like this one: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They’re simple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organize your ideas clearly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You’ll never forget to buy milk!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And the most important thing: the audience won’t miss the point of your presentation</a:t>
            </a:r>
            <a:endParaRPr dirty="0"/>
          </a:p>
        </p:txBody>
      </p:sp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511454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Destaque de funcionalidade</a:t>
            </a:r>
          </a:p>
        </p:txBody>
      </p:sp>
    </p:spTree>
    <p:extLst>
      <p:ext uri="{BB962C8B-B14F-4D97-AF65-F5344CB8AC3E}">
        <p14:creationId xmlns:p14="http://schemas.microsoft.com/office/powerpoint/2010/main" val="282641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716" name="Google Shape;716;p61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17" name="Google Shape;717;p61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PREVENTIONS</a:t>
            </a:r>
            <a:endParaRPr/>
          </a:p>
        </p:txBody>
      </p:sp>
      <p:sp>
        <p:nvSpPr>
          <p:cNvPr id="718" name="Google Shape;718;p61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719" name="Google Shape;719;p61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720" name="Google Shape;720;p61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21" name="Google Shape;721;p61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22" name="Google Shape;722;p61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DIFICULDADES</a:t>
            </a:r>
            <a:endParaRPr dirty="0"/>
          </a:p>
        </p:txBody>
      </p:sp>
      <p:sp>
        <p:nvSpPr>
          <p:cNvPr id="723" name="Google Shape;723;p61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501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867900" y="63569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287770"/>
              </p:ext>
            </p:extLst>
          </p:nvPr>
        </p:nvGraphicFramePr>
        <p:xfrm>
          <a:off x="693420" y="1874805"/>
          <a:ext cx="2415540" cy="2263291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131841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():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getName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():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getClasses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():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changeClass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):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isEnrolled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string): bool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38565"/>
              </p:ext>
            </p:extLst>
          </p:nvPr>
        </p:nvGraphicFramePr>
        <p:xfrm>
          <a:off x="3489960" y="1874805"/>
          <a:ext cx="2415540" cy="2080411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1318411">
                <a:tc>
                  <a:txBody>
                    <a:bodyPr/>
                    <a:lstStyle/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getUcId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getClassId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sameUc</a:t>
                      </a:r>
                      <a:r>
                        <a:rPr lang="pt-PT" sz="1200" dirty="0"/>
                        <a:t>(</a:t>
                      </a:r>
                      <a:r>
                        <a:rPr lang="pt-PT" sz="1200" dirty="0" err="1"/>
                        <a:t>UcClass</a:t>
                      </a:r>
                      <a:r>
                        <a:rPr lang="pt-PT" sz="1200" dirty="0"/>
                        <a:t>): </a:t>
                      </a:r>
                      <a:r>
                        <a:rPr lang="pt-PT" sz="1200" dirty="0" err="1"/>
                        <a:t>bool</a:t>
                      </a:r>
                      <a:endParaRPr lang="pt-PT" sz="12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862962"/>
              </p:ext>
            </p:extLst>
          </p:nvPr>
        </p:nvGraphicFramePr>
        <p:xfrm>
          <a:off x="6156960" y="1874805"/>
          <a:ext cx="2415540" cy="2446171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  <a:tr h="1318411">
                <a:tc>
                  <a:txBody>
                    <a:bodyPr/>
                    <a:lstStyle/>
                    <a:p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getWeekDay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getType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getStartTime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getEndTime</a:t>
                      </a:r>
                      <a:r>
                        <a:rPr lang="pt-PT" sz="1200" dirty="0"/>
                        <a:t>():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dirty="0" err="1"/>
                        <a:t>collides</a:t>
                      </a:r>
                      <a:r>
                        <a:rPr lang="pt-PT" sz="1200" dirty="0"/>
                        <a:t>(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 </a:t>
                      </a:r>
                      <a:r>
                        <a:rPr lang="pt-PT" sz="1200" dirty="0" err="1"/>
                        <a:t>other</a:t>
                      </a:r>
                      <a:r>
                        <a:rPr lang="pt-PT" sz="1200" dirty="0"/>
                        <a:t>): </a:t>
                      </a:r>
                      <a:r>
                        <a:rPr lang="pt-PT" sz="1200" dirty="0" err="1"/>
                        <a:t>bool</a:t>
                      </a:r>
                      <a:endParaRPr lang="pt-PT" sz="12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0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72215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677</Words>
  <Application>Microsoft Office PowerPoint</Application>
  <PresentationFormat>On-screen Show (16:9)</PresentationFormat>
  <Paragraphs>151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Work Sans</vt:lpstr>
      <vt:lpstr>Arial</vt:lpstr>
      <vt:lpstr>Work Sans Medium</vt:lpstr>
      <vt:lpstr>-apple-system</vt:lpstr>
      <vt:lpstr>World Asthma Day by Slidesgo</vt:lpstr>
      <vt:lpstr>GESTÃO DE HORÁRIOS</vt:lpstr>
      <vt:lpstr>DESCRIÇÃO DO PROBLEMA</vt:lpstr>
      <vt:lpstr>Tipos de dados utilizados</vt:lpstr>
      <vt:lpstr>Tipos de dados utilizados</vt:lpstr>
      <vt:lpstr>Classes</vt:lpstr>
      <vt:lpstr>Funcionalidades implementadas</vt:lpstr>
      <vt:lpstr>Destaque de funcionalidade</vt:lpstr>
      <vt:lpstr>AWARENESS</vt:lpstr>
      <vt:lpstr>Classes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HORÁRIOS</dc:title>
  <cp:lastModifiedBy>Adriano Alexandre dos Santos Machado</cp:lastModifiedBy>
  <cp:revision>2</cp:revision>
  <dcterms:modified xsi:type="dcterms:W3CDTF">2022-11-03T13:07:57Z</dcterms:modified>
</cp:coreProperties>
</file>